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8" r:id="rId10"/>
    <p:sldId id="279" r:id="rId11"/>
    <p:sldId id="265" r:id="rId12"/>
    <p:sldId id="280" r:id="rId13"/>
    <p:sldId id="267" r:id="rId14"/>
    <p:sldId id="268" r:id="rId15"/>
    <p:sldId id="269" r:id="rId16"/>
    <p:sldId id="281" r:id="rId17"/>
    <p:sldId id="270" r:id="rId18"/>
    <p:sldId id="272" r:id="rId19"/>
    <p:sldId id="271" r:id="rId20"/>
    <p:sldId id="273" r:id="rId21"/>
    <p:sldId id="274" r:id="rId22"/>
    <p:sldId id="275" r:id="rId23"/>
    <p:sldId id="276" r:id="rId24"/>
    <p:sldId id="277" r:id="rId25"/>
    <p:sldId id="282" r:id="rId26"/>
  </p:sldIdLst>
  <p:sldSz cx="9144000" cy="5143500" type="screen16x9"/>
  <p:notesSz cx="7315200" cy="9601200"/>
  <p:embeddedFontLst>
    <p:embeddedFont>
      <p:font typeface="Cambria Math" panose="02040503050406030204" pitchFamily="18" charset="0"/>
      <p:regular r:id="rId28"/>
    </p:embeddedFont>
    <p:embeddedFont>
      <p:font typeface="Averag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  <p:cmAuthor id="1" name="Sabrina Ballard" initials="" lastIdx="1" clrIdx="1"/>
  <p:cmAuthor id="2" name="NAU Student" initials="NAU" lastIdx="7" clrIdx="2">
    <p:extLst>
      <p:ext uri="{19B8F6BF-5375-455C-9EA6-DF929625EA0E}">
        <p15:presenceInfo xmlns:p15="http://schemas.microsoft.com/office/powerpoint/2012/main" userId="NAU Stud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BF7FF"/>
    <a:srgbClr val="EBF1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789735-71DE-4596-AD96-C22E429D3BAA}">
  <a:tblStyle styleId="{12789735-71DE-4596-AD96-C22E429D3BAA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644" autoAdjust="0"/>
  </p:normalViewPr>
  <p:slideViewPr>
    <p:cSldViewPr snapToGrid="0">
      <p:cViewPr varScale="1">
        <p:scale>
          <a:sx n="127" d="100"/>
          <a:sy n="127" d="100"/>
        </p:scale>
        <p:origin x="116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8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  <p:extLst>
      <p:ext uri="{BB962C8B-B14F-4D97-AF65-F5344CB8AC3E}">
        <p14:creationId xmlns:p14="http://schemas.microsoft.com/office/powerpoint/2010/main" val="2833339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541338" y="757238"/>
            <a:ext cx="6719887" cy="37798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80289" y="4788598"/>
            <a:ext cx="6242303" cy="4536566"/>
          </a:xfrm>
          <a:prstGeom prst="rect">
            <a:avLst/>
          </a:prstGeom>
          <a:noFill/>
          <a:ln>
            <a:noFill/>
          </a:ln>
        </p:spPr>
        <p:txBody>
          <a:bodyPr lIns="102142" tIns="102142" rIns="102142" bIns="102142" anchor="t" anchorCtr="0">
            <a:noAutofit/>
          </a:bodyPr>
          <a:lstStyle/>
          <a:p>
            <a:pPr>
              <a:buSzPct val="25000"/>
            </a:pPr>
            <a:endParaRPr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 marL="724959" lvl="1" indent="0">
              <a:lnSpc>
                <a:spcPct val="115000"/>
              </a:lnSpc>
              <a:buClr>
                <a:schemeClr val="accent3"/>
              </a:buClr>
              <a:buSzPct val="100000"/>
              <a:buFont typeface="Average"/>
              <a:buNone/>
            </a:pPr>
            <a:endParaRPr lang="en" sz="15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sz="1200" dirty="0"/>
          </a:p>
        </p:txBody>
      </p:sp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sz="1200" dirty="0"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lang="e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922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6"/>
            <a:ext cx="443588" cy="105631"/>
            <a:chOff x="4137525" y="2915950"/>
            <a:chExt cx="869098" cy="206998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6998" cy="2069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6998" cy="2069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6998" cy="2069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6" y="990800"/>
            <a:ext cx="7801500" cy="173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4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599" cy="18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12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Shape 60"/>
          <p:cNvGrpSpPr/>
          <p:nvPr/>
        </p:nvGrpSpPr>
        <p:grpSpPr>
          <a:xfrm>
            <a:off x="4350281" y="2855378"/>
            <a:ext cx="443588" cy="105632"/>
            <a:chOff x="4137525" y="2915950"/>
            <a:chExt cx="869100" cy="207000"/>
          </a:xfrm>
        </p:grpSpPr>
        <p:sp>
          <p:nvSpPr>
            <p:cNvPr id="61" name="Shape 6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671256" y="990800"/>
            <a:ext cx="7801500" cy="173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4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Oswald"/>
              <a:buNone/>
              <a:defRPr sz="48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Shape 9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4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8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21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12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1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8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8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2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Oswald"/>
              <a:buNone/>
              <a:defRPr sz="48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198" cy="171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4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Oswald"/>
              <a:buNone/>
              <a:defRPr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198" cy="13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verage"/>
              <a:buNone/>
              <a:defRPr sz="2100" b="0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8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verage"/>
              <a:buNone/>
              <a:defRPr sz="14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21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7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lang="en" sz="1000" b="0" i="0" u="none" strike="noStrike" cap="none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lang="en" sz="1000" b="0" i="0" u="none" strike="noStrike" cap="none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671250" y="345585"/>
            <a:ext cx="7801500" cy="166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4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2016-2017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4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Steel Bridge Team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671250" y="3886200"/>
            <a:ext cx="7801500" cy="9566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21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21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9825" y="1999666"/>
            <a:ext cx="4324348" cy="103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7828045" y="4784382"/>
            <a:ext cx="1315955" cy="4229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CENE 486C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0" y="3037891"/>
            <a:ext cx="9144000" cy="12344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April 28, 2017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verage"/>
              <a:buNone/>
            </a:pPr>
            <a:endParaRPr sz="12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Sabrina Ballard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Sean Hopper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Ryan Morofsky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Meg Stevens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00269" y="13717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600" dirty="0"/>
              <a:t>Final Design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00269" y="708241"/>
            <a:ext cx="350580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2400" b="0" i="0" u="sng" strike="sng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800" b="0" i="0" u="none" strike="sng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5716" y="1144529"/>
            <a:ext cx="6210900" cy="37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8382000" y="4853064"/>
            <a:ext cx="1123515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10 Ballard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3924250" y="4853073"/>
            <a:ext cx="3749400" cy="22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5. Final RISA Design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145850" y="641725"/>
            <a:ext cx="2629866" cy="437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u="sng" dirty="0">
                <a:solidFill>
                  <a:srgbClr val="CCCCCC"/>
                </a:solidFill>
              </a:rPr>
              <a:t/>
            </a:r>
            <a:br>
              <a:rPr lang="en" sz="1200" u="sng" dirty="0">
                <a:solidFill>
                  <a:srgbClr val="CCCCCC"/>
                </a:solidFill>
              </a:rPr>
            </a:br>
            <a:r>
              <a:rPr lang="en" u="sng" dirty="0">
                <a:solidFill>
                  <a:srgbClr val="CCCCCC"/>
                </a:solidFill>
              </a:rPr>
              <a:t>Mini Truss</a:t>
            </a:r>
            <a:r>
              <a:rPr lang="en" sz="1200" dirty="0">
                <a:solidFill>
                  <a:srgbClr val="CCCCCC"/>
                </a:solidFill>
              </a:rPr>
              <a:t/>
            </a:r>
            <a:br>
              <a:rPr lang="en" sz="1200" dirty="0">
                <a:solidFill>
                  <a:srgbClr val="CCCCCC"/>
                </a:solidFill>
              </a:rPr>
            </a:br>
            <a:r>
              <a:rPr lang="en" sz="1200" dirty="0">
                <a:solidFill>
                  <a:srgbClr val="CCCCCC"/>
                </a:solidFill>
              </a:rPr>
              <a:t>1/4” </a:t>
            </a:r>
            <a:r>
              <a:rPr lang="en" dirty="0">
                <a:solidFill>
                  <a:srgbClr val="CCCCCC"/>
                </a:solidFill>
              </a:rPr>
              <a:t>rod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>
                <a:solidFill>
                  <a:srgbClr val="CCCCCC"/>
                </a:solidFill>
              </a:rPr>
              <a:t>1”x1”x1/16” HSS bottom chord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>
                <a:solidFill>
                  <a:srgbClr val="CCCCCC"/>
                </a:solidFill>
              </a:rPr>
              <a:t>3/4”x3/4”x1/16” HSS or 1/2”x1/2”x1/16” HSS top chord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>
                <a:solidFill>
                  <a:srgbClr val="CCCCCC"/>
                </a:solidFill>
              </a:rPr>
              <a:t>1”x1/2”x1/16” HSS decking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 dirty="0">
                <a:solidFill>
                  <a:srgbClr val="CCCCCC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 dirty="0">
                <a:solidFill>
                  <a:srgbClr val="CCCCCC"/>
                </a:solidFill>
              </a:rPr>
              <a:t>Lateral Bracing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>
                <a:solidFill>
                  <a:srgbClr val="CCCCCC"/>
                </a:solidFill>
              </a:rPr>
              <a:t>1/2”x1/2”x1/16” HSS.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>
                <a:solidFill>
                  <a:srgbClr val="CCCCCC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 dirty="0">
                <a:solidFill>
                  <a:srgbClr val="CCCCCC"/>
                </a:solidFill>
              </a:rPr>
              <a:t>Foundation Legs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>
                <a:solidFill>
                  <a:srgbClr val="CCCCCC"/>
                </a:solidFill>
              </a:rPr>
              <a:t>3/4”x 3/4”x1/16” HSS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>
              <a:solidFill>
                <a:srgbClr val="CCCCCC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 dirty="0">
                <a:solidFill>
                  <a:srgbClr val="CCCCCC"/>
                </a:solidFill>
              </a:rPr>
              <a:t>Substructure</a:t>
            </a:r>
            <a:r>
              <a:rPr lang="en" dirty="0">
                <a:solidFill>
                  <a:srgbClr val="CCCCCC"/>
                </a:solidFill>
              </a:rPr>
              <a:t/>
            </a:r>
            <a:br>
              <a:rPr lang="en" dirty="0">
                <a:solidFill>
                  <a:srgbClr val="CCCCCC"/>
                </a:solidFill>
              </a:rPr>
            </a:br>
            <a:r>
              <a:rPr lang="en" dirty="0">
                <a:solidFill>
                  <a:srgbClr val="CCCCCC"/>
                </a:solidFill>
              </a:rPr>
              <a:t>1” x 1” x 1/16” HSS</a:t>
            </a:r>
          </a:p>
          <a:p>
            <a:pPr lvl="0">
              <a:lnSpc>
                <a:spcPct val="115000"/>
              </a:lnSpc>
            </a:pPr>
            <a:r>
              <a:rPr lang="en" dirty="0">
                <a:solidFill>
                  <a:srgbClr val="CCCCCC"/>
                </a:solidFill>
              </a:rPr>
              <a:t>3/4”x 3/4”x1/16” HSS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/>
              <a:t>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3" name="Straight Arrow Connector 2"/>
          <p:cNvCxnSpPr>
            <a:stCxn id="5" idx="1"/>
          </p:cNvCxnSpPr>
          <p:nvPr/>
        </p:nvCxnSpPr>
        <p:spPr>
          <a:xfrm flipH="1" flipV="1">
            <a:off x="5507096" y="3410690"/>
            <a:ext cx="303154" cy="2732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1"/>
          </p:cNvCxnSpPr>
          <p:nvPr/>
        </p:nvCxnSpPr>
        <p:spPr>
          <a:xfrm flipH="1">
            <a:off x="4988200" y="3683958"/>
            <a:ext cx="822050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934076" y="3176345"/>
            <a:ext cx="4762" cy="353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10250" y="3530069"/>
            <a:ext cx="120014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Substructure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67230" y="1833103"/>
            <a:ext cx="142867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Lateral Bracing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752975" y="2140880"/>
            <a:ext cx="1370734" cy="330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792761" y="4434598"/>
            <a:ext cx="152491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Foundation Legs</a:t>
            </a:r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 flipV="1">
            <a:off x="3806069" y="4542041"/>
            <a:ext cx="986692" cy="46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79040" y="2603427"/>
            <a:ext cx="100291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Mini-truss</a:t>
            </a:r>
          </a:p>
        </p:txBody>
      </p:sp>
      <p:cxnSp>
        <p:nvCxnSpPr>
          <p:cNvPr id="43" name="Straight Arrow Connector 42"/>
          <p:cNvCxnSpPr>
            <a:stCxn id="42" idx="2"/>
            <a:endCxn id="38" idx="0"/>
          </p:cNvCxnSpPr>
          <p:nvPr/>
        </p:nvCxnSpPr>
        <p:spPr>
          <a:xfrm>
            <a:off x="3380499" y="2911204"/>
            <a:ext cx="679972" cy="2051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 rot="19789442">
            <a:off x="3632337" y="3098559"/>
            <a:ext cx="987919" cy="261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845" y="465261"/>
            <a:ext cx="8520600" cy="572700"/>
          </a:xfrm>
        </p:spPr>
        <p:txBody>
          <a:bodyPr/>
          <a:lstStyle/>
          <a:p>
            <a:pPr>
              <a:spcAft>
                <a:spcPts val="100"/>
              </a:spcAft>
            </a:pPr>
            <a:r>
              <a:rPr lang="en-US" sz="2800" dirty="0"/>
              <a:t>Connection Design</a:t>
            </a:r>
            <a:endParaRPr lang="en-US" sz="2800" strike="sngStrike" dirty="0"/>
          </a:p>
        </p:txBody>
      </p:sp>
      <p:sp>
        <p:nvSpPr>
          <p:cNvPr id="6" name="Shape 76"/>
          <p:cNvSpPr txBox="1">
            <a:spLocks/>
          </p:cNvSpPr>
          <p:nvPr/>
        </p:nvSpPr>
        <p:spPr>
          <a:xfrm>
            <a:off x="8401050" y="4853065"/>
            <a:ext cx="1104499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r>
              <a:rPr lang="en" sz="1200" dirty="0"/>
              <a:t>11 Ballard</a:t>
            </a:r>
          </a:p>
        </p:txBody>
      </p:sp>
      <p:sp>
        <p:nvSpPr>
          <p:cNvPr id="7" name="Shape 69"/>
          <p:cNvSpPr txBox="1"/>
          <p:nvPr/>
        </p:nvSpPr>
        <p:spPr>
          <a:xfrm>
            <a:off x="2255458" y="4331159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7. Male Connection</a:t>
            </a:r>
            <a:endParaRPr lang="en" sz="1200" dirty="0">
              <a:solidFill>
                <a:schemeClr val="accent3"/>
              </a:solidFill>
              <a:latin typeface="Average"/>
              <a:ea typeface="Average"/>
              <a:cs typeface="Average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F3F3F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82" y="1471531"/>
            <a:ext cx="2593328" cy="2619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85" y="1280941"/>
            <a:ext cx="1320550" cy="3089406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5245078" y="1650006"/>
            <a:ext cx="3505920" cy="28479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None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None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Minimum Edge Distance</a:t>
            </a:r>
          </a:p>
          <a:p>
            <a:pPr marL="285750" indent="-285750">
              <a:lnSpc>
                <a:spcPct val="10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Bolt Shear Strength</a:t>
            </a:r>
          </a:p>
          <a:p>
            <a:pPr marL="285750" indent="-285750">
              <a:lnSpc>
                <a:spcPct val="10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Bolt Tensile Strength</a:t>
            </a:r>
          </a:p>
          <a:p>
            <a:pPr marL="285750" indent="-285750">
              <a:lnSpc>
                <a:spcPct val="10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Block Shear</a:t>
            </a:r>
          </a:p>
          <a:p>
            <a:pPr marL="285750" indent="-285750">
              <a:lnSpc>
                <a:spcPct val="10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Bearing Capacity</a:t>
            </a:r>
          </a:p>
          <a:p>
            <a:pPr marL="285750" indent="-285750">
              <a:lnSpc>
                <a:spcPct val="10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Tensile Yielding</a:t>
            </a:r>
          </a:p>
          <a:p>
            <a:pPr marL="285750" indent="-285750">
              <a:lnSpc>
                <a:spcPct val="100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Plate Bending Capacity</a:t>
            </a:r>
          </a:p>
          <a:p>
            <a:pPr>
              <a:lnSpc>
                <a:spcPct val="100000"/>
              </a:lnSpc>
              <a:spcAft>
                <a:spcPts val="100"/>
              </a:spcAft>
            </a:pPr>
            <a:endParaRPr lang="en-US" strike="sngStrike" dirty="0"/>
          </a:p>
        </p:txBody>
      </p:sp>
      <p:sp>
        <p:nvSpPr>
          <p:cNvPr id="10" name="Shape 69"/>
          <p:cNvSpPr txBox="1"/>
          <p:nvPr/>
        </p:nvSpPr>
        <p:spPr>
          <a:xfrm>
            <a:off x="-222160" y="4036718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6. Female Connection</a:t>
            </a:r>
            <a:endParaRPr lang="en" sz="1200" dirty="0">
              <a:solidFill>
                <a:schemeClr val="accent3"/>
              </a:solidFill>
              <a:latin typeface="Average"/>
              <a:ea typeface="Average"/>
              <a:cs typeface="Average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F3F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64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Connection Design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-3192900" y="1017724"/>
            <a:ext cx="3504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\</a:t>
            </a:r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462" y="1033308"/>
            <a:ext cx="4210049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8343900" y="4815600"/>
            <a:ext cx="1161613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12 Hopper</a:t>
            </a:r>
          </a:p>
        </p:txBody>
      </p:sp>
      <p:sp>
        <p:nvSpPr>
          <p:cNvPr id="7" name="Shape 69"/>
          <p:cNvSpPr txBox="1"/>
          <p:nvPr/>
        </p:nvSpPr>
        <p:spPr>
          <a:xfrm>
            <a:off x="747717" y="4707770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8. Solid Works Model</a:t>
            </a:r>
            <a:endParaRPr lang="en" sz="1200" dirty="0">
              <a:solidFill>
                <a:schemeClr val="accent3"/>
              </a:solidFill>
              <a:latin typeface="Average"/>
              <a:ea typeface="Average"/>
              <a:cs typeface="Average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F3F3F3"/>
              </a:solidFill>
            </a:endParaRPr>
          </a:p>
        </p:txBody>
      </p:sp>
      <p:sp>
        <p:nvSpPr>
          <p:cNvPr id="8" name="Shape 69"/>
          <p:cNvSpPr txBox="1"/>
          <p:nvPr/>
        </p:nvSpPr>
        <p:spPr>
          <a:xfrm>
            <a:off x="4957766" y="4707769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9. Substructure Connection</a:t>
            </a:r>
            <a:endParaRPr dirty="0">
              <a:solidFill>
                <a:srgbClr val="F3F3F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35" y="471096"/>
            <a:ext cx="2369399" cy="42122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Fabrication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126318" y="884662"/>
            <a:ext cx="4130399" cy="324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Measured, cut, welded, </a:t>
            </a:r>
            <a:r>
              <a:rPr lang="en" dirty="0"/>
              <a:t>g</a:t>
            </a: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rinded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Bent rod instead of cut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Welded on the nuts 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Sandblasted and spray painted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19" name="Shape 219" descr="3362.jpeg"/>
          <p:cNvPicPr preferRelativeResize="0"/>
          <p:nvPr/>
        </p:nvPicPr>
        <p:blipFill rotWithShape="1">
          <a:blip r:embed="rId3">
            <a:alphaModFix/>
          </a:blip>
          <a:srcRect t="35292" r="8850" b="-11616"/>
          <a:stretch/>
        </p:blipFill>
        <p:spPr>
          <a:xfrm>
            <a:off x="770053" y="2344108"/>
            <a:ext cx="2266498" cy="25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 descr="Copy of IMG_20170302_171703498.jpg"/>
          <p:cNvPicPr preferRelativeResize="0"/>
          <p:nvPr/>
        </p:nvPicPr>
        <p:blipFill rotWithShape="1">
          <a:blip r:embed="rId4">
            <a:alphaModFix/>
          </a:blip>
          <a:srcRect r="13787"/>
          <a:stretch/>
        </p:blipFill>
        <p:spPr>
          <a:xfrm>
            <a:off x="4071334" y="1005412"/>
            <a:ext cx="4608643" cy="300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8334376" y="4815600"/>
            <a:ext cx="1171138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13 Hopper</a:t>
            </a:r>
          </a:p>
        </p:txBody>
      </p:sp>
      <p:sp>
        <p:nvSpPr>
          <p:cNvPr id="7" name="Shape 69"/>
          <p:cNvSpPr txBox="1"/>
          <p:nvPr/>
        </p:nvSpPr>
        <p:spPr>
          <a:xfrm>
            <a:off x="4724856" y="4012313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11. Completed Mini-Truss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" name="Shape 69"/>
          <p:cNvSpPr txBox="1"/>
          <p:nvPr/>
        </p:nvSpPr>
        <p:spPr>
          <a:xfrm>
            <a:off x="28533" y="4405884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10. Bending Rod in Jig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11700" y="110187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Pacific Southwest Conference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8334376" y="4815600"/>
            <a:ext cx="1171138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14 Hopper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924" t="46764" r="31250" b="12342"/>
          <a:stretch/>
        </p:blipFill>
        <p:spPr>
          <a:xfrm>
            <a:off x="4526056" y="1470159"/>
            <a:ext cx="4306243" cy="2083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8"/>
          <a:stretch/>
        </p:blipFill>
        <p:spPr>
          <a:xfrm>
            <a:off x="573428" y="679956"/>
            <a:ext cx="4151876" cy="1756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3" b="27222"/>
          <a:stretch/>
        </p:blipFill>
        <p:spPr>
          <a:xfrm>
            <a:off x="485050" y="2887026"/>
            <a:ext cx="4328632" cy="1617225"/>
          </a:xfrm>
          <a:prstGeom prst="rect">
            <a:avLst/>
          </a:prstGeom>
        </p:spPr>
      </p:pic>
      <p:sp>
        <p:nvSpPr>
          <p:cNvPr id="10" name="Shape 69"/>
          <p:cNvSpPr txBox="1"/>
          <p:nvPr/>
        </p:nvSpPr>
        <p:spPr>
          <a:xfrm>
            <a:off x="674973" y="2345016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12. Display Day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13" name="Shape 69"/>
          <p:cNvSpPr txBox="1"/>
          <p:nvPr/>
        </p:nvSpPr>
        <p:spPr>
          <a:xfrm>
            <a:off x="4948221" y="3475720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13. Timed Construction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14" name="Shape 69"/>
          <p:cNvSpPr txBox="1"/>
          <p:nvPr/>
        </p:nvSpPr>
        <p:spPr>
          <a:xfrm>
            <a:off x="674973" y="4473793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14. Vertical and Lateral Load Test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11700" y="333051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Pacific Southwest Conference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8315326" y="4815600"/>
            <a:ext cx="1190188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15 Hopper</a:t>
            </a:r>
          </a:p>
        </p:txBody>
      </p:sp>
      <p:sp>
        <p:nvSpPr>
          <p:cNvPr id="6" name="Shape 69"/>
          <p:cNvSpPr txBox="1"/>
          <p:nvPr/>
        </p:nvSpPr>
        <p:spPr>
          <a:xfrm>
            <a:off x="2460412" y="4191793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15. </a:t>
            </a:r>
            <a:r>
              <a:rPr lang="en-US" sz="1200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Timed Construction Layout </a:t>
            </a:r>
            <a:r>
              <a:rPr lang="en" sz="1200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[1</a:t>
            </a: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]</a:t>
            </a:r>
            <a:endParaRPr dirty="0">
              <a:solidFill>
                <a:srgbClr val="F3F3F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45" y="1558321"/>
            <a:ext cx="8295708" cy="26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11700" y="333051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Pacific Southwest Conference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35" name="Shape 235" descr="IMG_20170408_111139965_HDR.jpg"/>
          <p:cNvPicPr preferRelativeResize="0"/>
          <p:nvPr/>
        </p:nvPicPr>
        <p:blipFill rotWithShape="1">
          <a:blip r:embed="rId3">
            <a:alphaModFix/>
          </a:blip>
          <a:srcRect t="23530" b="9477"/>
          <a:stretch/>
        </p:blipFill>
        <p:spPr>
          <a:xfrm>
            <a:off x="0" y="1017724"/>
            <a:ext cx="9144001" cy="343948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8315326" y="4815600"/>
            <a:ext cx="1190188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16 Hopper</a:t>
            </a:r>
          </a:p>
        </p:txBody>
      </p:sp>
      <p:sp>
        <p:nvSpPr>
          <p:cNvPr id="6" name="Shape 69"/>
          <p:cNvSpPr txBox="1"/>
          <p:nvPr/>
        </p:nvSpPr>
        <p:spPr>
          <a:xfrm>
            <a:off x="2407512" y="4481971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16. C</a:t>
            </a:r>
            <a:r>
              <a:rPr lang="en-US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</a:t>
            </a: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mpleted Bridge After Construction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311700" y="142644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Deflection Results</a:t>
            </a:r>
            <a:endParaRPr sz="30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	</a:t>
            </a:r>
            <a:b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</a:br>
            <a:endParaRPr lang="en"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" name="Shape 245"/>
          <p:cNvSpPr txBox="1"/>
          <p:nvPr/>
        </p:nvSpPr>
        <p:spPr>
          <a:xfrm>
            <a:off x="8315326" y="4815600"/>
            <a:ext cx="1190188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17 Stevens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405" t="27150" b="15250"/>
          <a:stretch/>
        </p:blipFill>
        <p:spPr>
          <a:xfrm>
            <a:off x="2177051" y="715343"/>
            <a:ext cx="4808879" cy="226806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065289"/>
              </p:ext>
            </p:extLst>
          </p:nvPr>
        </p:nvGraphicFramePr>
        <p:xfrm>
          <a:off x="604562" y="3531694"/>
          <a:ext cx="7945032" cy="1197380"/>
        </p:xfrm>
        <a:graphic>
          <a:graphicData uri="http://schemas.openxmlformats.org/drawingml/2006/table">
            <a:tbl>
              <a:tblPr/>
              <a:tblGrid>
                <a:gridCol w="876615">
                  <a:extLst>
                    <a:ext uri="{9D8B030D-6E8A-4147-A177-3AD203B41FA5}">
                      <a16:colId xmlns:a16="http://schemas.microsoft.com/office/drawing/2014/main" val="2780936336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3745057697"/>
                    </a:ext>
                  </a:extLst>
                </a:gridCol>
                <a:gridCol w="2598277">
                  <a:extLst>
                    <a:ext uri="{9D8B030D-6E8A-4147-A177-3AD203B41FA5}">
                      <a16:colId xmlns:a16="http://schemas.microsoft.com/office/drawing/2014/main" val="2569514718"/>
                    </a:ext>
                  </a:extLst>
                </a:gridCol>
                <a:gridCol w="2059449">
                  <a:extLst>
                    <a:ext uri="{9D8B030D-6E8A-4147-A177-3AD203B41FA5}">
                      <a16:colId xmlns:a16="http://schemas.microsoft.com/office/drawing/2014/main" val="2803273030"/>
                    </a:ext>
                  </a:extLst>
                </a:gridCol>
              </a:tblGrid>
              <a:tr h="302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Allowable Deflection (in)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Anticipated Deflection (in)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Actual Deflection (in)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787361"/>
                  </a:ext>
                </a:extLst>
              </a:tr>
              <a:tr h="302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Vertical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769949"/>
                  </a:ext>
                </a:extLst>
              </a:tr>
              <a:tr h="302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998608"/>
                  </a:ext>
                </a:extLst>
              </a:tr>
              <a:tr h="289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Lateral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002899"/>
                  </a:ext>
                </a:extLst>
              </a:tr>
            </a:tbl>
          </a:graphicData>
        </a:graphic>
      </p:graphicFrame>
      <p:sp>
        <p:nvSpPr>
          <p:cNvPr id="7" name="Shape 69"/>
          <p:cNvSpPr txBox="1"/>
          <p:nvPr/>
        </p:nvSpPr>
        <p:spPr>
          <a:xfrm>
            <a:off x="2694055" y="2951340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17. Bridge at Full Mid-Span Loading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" name="Shape 69"/>
          <p:cNvSpPr txBox="1"/>
          <p:nvPr/>
        </p:nvSpPr>
        <p:spPr>
          <a:xfrm>
            <a:off x="2694055" y="3253721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Table 3. Deflections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Conference Results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446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FFFF00"/>
                </a:solidFill>
                <a:latin typeface="Average"/>
                <a:ea typeface="Average"/>
                <a:cs typeface="Average"/>
                <a:sym typeface="Average"/>
              </a:rPr>
              <a:t>Construction Speed = 17:14 (4th place)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Weight = 243 lb (8th place)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FFFF00"/>
                </a:solidFill>
                <a:latin typeface="Average"/>
                <a:ea typeface="Average"/>
                <a:cs typeface="Average"/>
                <a:sym typeface="Average"/>
              </a:rPr>
              <a:t>Display = 3rd place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Aggregate Deflection = 4.41 inches (12th place)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FFFF00"/>
                </a:solidFill>
                <a:latin typeface="Average"/>
                <a:ea typeface="Average"/>
                <a:cs typeface="Average"/>
                <a:sym typeface="Average"/>
              </a:rPr>
              <a:t>Economy = $7,746,667 (6th place)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Efficiency = $16,840,000 (12th place)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FFFF00"/>
                </a:solidFill>
                <a:latin typeface="Average"/>
                <a:ea typeface="Average"/>
                <a:cs typeface="Average"/>
                <a:sym typeface="Average"/>
              </a:rPr>
              <a:t>Overall = $24,586,667 (9th place)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44" name="Shape 244" descr="816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800" y="1170124"/>
            <a:ext cx="3682799" cy="27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8334376" y="4815600"/>
            <a:ext cx="1171138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18 Stevens</a:t>
            </a:r>
          </a:p>
        </p:txBody>
      </p:sp>
      <p:sp>
        <p:nvSpPr>
          <p:cNvPr id="7" name="Shape 69"/>
          <p:cNvSpPr txBox="1"/>
          <p:nvPr/>
        </p:nvSpPr>
        <p:spPr>
          <a:xfrm>
            <a:off x="5275430" y="3917809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18. Bridge and Team After Loading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311700" y="22572"/>
            <a:ext cx="3062363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Project Schedule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320108" y="468337"/>
            <a:ext cx="2381879" cy="598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Original Gantt Chart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517" y="847604"/>
            <a:ext cx="8708202" cy="396799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8343900" y="4815600"/>
            <a:ext cx="1161613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19 Stevens</a:t>
            </a:r>
          </a:p>
        </p:txBody>
      </p:sp>
      <p:sp>
        <p:nvSpPr>
          <p:cNvPr id="6" name="Shape 69"/>
          <p:cNvSpPr txBox="1"/>
          <p:nvPr/>
        </p:nvSpPr>
        <p:spPr>
          <a:xfrm>
            <a:off x="2608848" y="4809871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19. Original Gantt Chart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281074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2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Project Description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145680" y="853774"/>
            <a:ext cx="8686619" cy="39618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24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Project Purpose</a:t>
            </a:r>
          </a:p>
          <a:p>
            <a:pPr marL="9715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American Institute of Steel Construction (AISC) and American Society of Civil Engineers (ASCE) Student Steel Bridge Competition</a:t>
            </a:r>
          </a:p>
          <a:p>
            <a:pPr marL="9715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1:10 scale model steel bridge 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24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Technical Considerations</a:t>
            </a:r>
          </a:p>
          <a:p>
            <a:pPr marL="9715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50 pounds lateral load</a:t>
            </a:r>
          </a:p>
          <a:p>
            <a:pPr marL="9715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2500 pounds vertical load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24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Potential Challenges</a:t>
            </a:r>
          </a:p>
          <a:p>
            <a:pPr marL="9715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Member sizes under 36”x4”x6”</a:t>
            </a:r>
          </a:p>
          <a:p>
            <a:pPr marL="9715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Minimizing deflection and weight</a:t>
            </a:r>
          </a:p>
          <a:p>
            <a:pPr marL="2286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6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8271642" y="4815600"/>
            <a:ext cx="1233872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 Morofsky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57" y="2050329"/>
            <a:ext cx="3276182" cy="2410159"/>
          </a:xfrm>
          <a:prstGeom prst="rect">
            <a:avLst/>
          </a:prstGeom>
        </p:spPr>
      </p:pic>
      <p:sp>
        <p:nvSpPr>
          <p:cNvPr id="6" name="Shape 144"/>
          <p:cNvSpPr txBox="1"/>
          <p:nvPr/>
        </p:nvSpPr>
        <p:spPr>
          <a:xfrm>
            <a:off x="5048868" y="4348975"/>
            <a:ext cx="3360760" cy="3122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1. Official Rules [1]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3837312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Project Schedule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311700" y="419763"/>
            <a:ext cx="2081399" cy="52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Final Gantt Chart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8322474" y="4815600"/>
            <a:ext cx="1183039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20</a:t>
            </a: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Stevens</a:t>
            </a: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409" y="794550"/>
            <a:ext cx="8205799" cy="40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140036" y="2389908"/>
            <a:ext cx="2736273" cy="12607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69"/>
          <p:cNvSpPr txBox="1"/>
          <p:nvPr/>
        </p:nvSpPr>
        <p:spPr>
          <a:xfrm>
            <a:off x="2441748" y="4809871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20. Final Gantt C</a:t>
            </a:r>
            <a:r>
              <a:rPr lang="en-US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h</a:t>
            </a: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art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311700" y="238984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Summary of Project Costs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11700" y="742594"/>
            <a:ext cx="3301076" cy="6852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Estimated Cost vs Actual Cost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8324850" y="4815600"/>
            <a:ext cx="1180663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21 Stevens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6317425" y="1701850"/>
            <a:ext cx="2437800" cy="92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verage"/>
              <a:buChar char="●"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$39,301 over estimated budget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6317425" y="2729375"/>
            <a:ext cx="3188100" cy="92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verage"/>
              <a:buChar char="●"/>
            </a:pPr>
            <a:r>
              <a:rPr lang="en" sz="1800" dirty="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1020 estimated hours</a:t>
            </a:r>
          </a:p>
          <a:p>
            <a:pPr marL="4572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verage"/>
              <a:buChar char="●"/>
            </a:pPr>
            <a:r>
              <a:rPr lang="en" sz="1800" dirty="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1734 actual hours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978770"/>
              </p:ext>
            </p:extLst>
          </p:nvPr>
        </p:nvGraphicFramePr>
        <p:xfrm>
          <a:off x="763399" y="1416019"/>
          <a:ext cx="5554027" cy="3593611"/>
        </p:xfrm>
        <a:graphic>
          <a:graphicData uri="http://schemas.openxmlformats.org/drawingml/2006/table">
            <a:tbl>
              <a:tblPr/>
              <a:tblGrid>
                <a:gridCol w="920722">
                  <a:extLst>
                    <a:ext uri="{9D8B030D-6E8A-4147-A177-3AD203B41FA5}">
                      <a16:colId xmlns:a16="http://schemas.microsoft.com/office/drawing/2014/main" val="3527473604"/>
                    </a:ext>
                  </a:extLst>
                </a:gridCol>
                <a:gridCol w="1188026">
                  <a:extLst>
                    <a:ext uri="{9D8B030D-6E8A-4147-A177-3AD203B41FA5}">
                      <a16:colId xmlns:a16="http://schemas.microsoft.com/office/drawing/2014/main" val="120378030"/>
                    </a:ext>
                  </a:extLst>
                </a:gridCol>
                <a:gridCol w="752417">
                  <a:extLst>
                    <a:ext uri="{9D8B030D-6E8A-4147-A177-3AD203B41FA5}">
                      <a16:colId xmlns:a16="http://schemas.microsoft.com/office/drawing/2014/main" val="2264708610"/>
                    </a:ext>
                  </a:extLst>
                </a:gridCol>
                <a:gridCol w="752417">
                  <a:extLst>
                    <a:ext uri="{9D8B030D-6E8A-4147-A177-3AD203B41FA5}">
                      <a16:colId xmlns:a16="http://schemas.microsoft.com/office/drawing/2014/main" val="4236662398"/>
                    </a:ext>
                  </a:extLst>
                </a:gridCol>
                <a:gridCol w="920722">
                  <a:extLst>
                    <a:ext uri="{9D8B030D-6E8A-4147-A177-3AD203B41FA5}">
                      <a16:colId xmlns:a16="http://schemas.microsoft.com/office/drawing/2014/main" val="4236500669"/>
                    </a:ext>
                  </a:extLst>
                </a:gridCol>
                <a:gridCol w="1019723">
                  <a:extLst>
                    <a:ext uri="{9D8B030D-6E8A-4147-A177-3AD203B41FA5}">
                      <a16:colId xmlns:a16="http://schemas.microsoft.com/office/drawing/2014/main" val="3287855706"/>
                    </a:ext>
                  </a:extLst>
                </a:gridCol>
              </a:tblGrid>
              <a:tr h="241884"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of Services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442398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Service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Rate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Est. Unit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Actual Unit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Est. Total Cost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Actual Total Cost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76435"/>
                  </a:ext>
                </a:extLst>
              </a:tr>
              <a:tr h="200678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Personnel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249014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$117 per hour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$ 15,755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$ 19,422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275394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DSNENG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$78 per hour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$ 21,060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$ 21,060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89055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DRF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 per hour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$ 9,406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$ 9,406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535761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 per hour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$ 9,900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$ 41,985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05391"/>
                  </a:ext>
                </a:extLst>
              </a:tr>
              <a:tr h="281193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 per hour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$ 3,751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$ 3,740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12452"/>
                  </a:ext>
                </a:extLst>
              </a:tr>
              <a:tr h="218114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Transportaiton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007028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Lodging</a:t>
                      </a:r>
                    </a:p>
                  </a:txBody>
                  <a:tcPr marL="19893" marR="19893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nights, 2 rooms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$140/night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$210/night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$ 1,120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$ 1,680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96537"/>
                  </a:ext>
                </a:extLst>
              </a:tr>
              <a:tr h="249856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 Rental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days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$150/day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$150/day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$ 750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$ 750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354931"/>
                  </a:ext>
                </a:extLst>
              </a:tr>
              <a:tr h="27683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Testing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 per hour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hours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$ 2,000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$ 2,000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683597"/>
                  </a:ext>
                </a:extLst>
              </a:tr>
              <a:tr h="245834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Materials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Lump Sum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$7,000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$ 4,000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$ 7,000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214270"/>
                  </a:ext>
                </a:extLst>
              </a:tr>
              <a:tr h="222633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$ 67,742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$ 107,043 </a:t>
                      </a:r>
                    </a:p>
                  </a:txBody>
                  <a:tcPr marL="19893" marR="1989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401724"/>
                  </a:ext>
                </a:extLst>
              </a:tr>
            </a:tbl>
          </a:graphicData>
        </a:graphic>
      </p:graphicFrame>
      <p:sp>
        <p:nvSpPr>
          <p:cNvPr id="9" name="Shape 69"/>
          <p:cNvSpPr txBox="1"/>
          <p:nvPr/>
        </p:nvSpPr>
        <p:spPr>
          <a:xfrm>
            <a:off x="1665643" y="1148478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Table 4. Cost of Services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Impacts / Takeaways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4035407" y="1017724"/>
            <a:ext cx="4894063" cy="335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sz="24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Takeaways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Equipment and Space Limitiations</a:t>
            </a:r>
          </a:p>
          <a:p>
            <a: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■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TIG welder </a:t>
            </a:r>
          </a:p>
          <a:p>
            <a: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■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Welding indoors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Importance of connections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Pre-testing the bridge </a:t>
            </a:r>
          </a:p>
          <a:p>
            <a: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■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Find areas of concern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8353426" y="4815600"/>
            <a:ext cx="1152088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22 Stevens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44233" y="980758"/>
            <a:ext cx="4358400" cy="17514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sz="24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Impacts for future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Communication</a:t>
            </a: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Teamwork</a:t>
            </a: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Project Management </a:t>
            </a:r>
          </a:p>
          <a:p>
            <a: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</a:pPr>
            <a:endParaRPr sz="14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</a:pPr>
            <a:endParaRPr sz="14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</a:pPr>
            <a:endParaRPr sz="14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5"/>
          <a:stretch/>
        </p:blipFill>
        <p:spPr>
          <a:xfrm>
            <a:off x="983576" y="2485946"/>
            <a:ext cx="2379955" cy="2329654"/>
          </a:xfrm>
          <a:prstGeom prst="rect">
            <a:avLst/>
          </a:prstGeom>
        </p:spPr>
      </p:pic>
      <p:sp>
        <p:nvSpPr>
          <p:cNvPr id="7" name="Shape 69"/>
          <p:cNvSpPr txBox="1"/>
          <p:nvPr/>
        </p:nvSpPr>
        <p:spPr>
          <a:xfrm>
            <a:off x="234172" y="4809871"/>
            <a:ext cx="3749538" cy="3336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21. Bridge Selfie</a:t>
            </a: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References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  <a:buSzPct val="25000"/>
            </a:pPr>
            <a:r>
              <a:rPr lang="en-US" dirty="0"/>
              <a:t>[1]   	"ASCE - AISC Student Steel Bridge Competitions", Aisc.org, 2016. [Online]. 	Available: http://www.aisc.org/content.aspx?id=780. </a:t>
            </a:r>
          </a:p>
          <a:p>
            <a:pPr>
              <a:spcAft>
                <a:spcPts val="0"/>
              </a:spcAft>
              <a:buSzPct val="25000"/>
            </a:pPr>
            <a:r>
              <a:rPr lang="en-US" dirty="0"/>
              <a:t>[2]	Excel. Microsoft, 2017. </a:t>
            </a:r>
          </a:p>
          <a:p>
            <a:pPr>
              <a:spcAft>
                <a:spcPts val="0"/>
              </a:spcAft>
              <a:buSzPct val="25000"/>
            </a:pPr>
            <a:r>
              <a:rPr lang="en-US" dirty="0"/>
              <a:t>[3]	RISA-3D. RISA Technologies, 2017.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[4]	</a:t>
            </a:r>
            <a:r>
              <a:rPr lang="en-US" dirty="0" err="1"/>
              <a:t>Solidworks</a:t>
            </a:r>
            <a:r>
              <a:rPr lang="en-US" dirty="0"/>
              <a:t>. Dassault </a:t>
            </a:r>
            <a:r>
              <a:rPr lang="en-US" dirty="0" err="1"/>
              <a:t>Systemes</a:t>
            </a:r>
            <a:r>
              <a:rPr lang="en-US" dirty="0"/>
              <a:t>, 2017. </a:t>
            </a:r>
          </a:p>
          <a:p>
            <a:pPr>
              <a:spcAft>
                <a:spcPts val="0"/>
              </a:spcAft>
              <a:buSzPct val="25000"/>
            </a:pPr>
            <a:r>
              <a:rPr lang="en-US" dirty="0"/>
              <a:t>[5]	Project. Microsoft, 2017.</a:t>
            </a:r>
          </a:p>
          <a:p>
            <a:pPr>
              <a:spcAft>
                <a:spcPts val="0"/>
              </a:spcAft>
              <a:buSzPct val="25000"/>
            </a:pPr>
            <a:r>
              <a:rPr lang="en-US" dirty="0"/>
              <a:t>[6] 	American Institute of Steel Construction. Steel Construction Manual, 14th 	Ed., Fourth Printing</a:t>
            </a:r>
          </a:p>
          <a:p>
            <a:pPr lvl="0">
              <a:spcAft>
                <a:spcPts val="0"/>
              </a:spcAft>
              <a:buSzPct val="25000"/>
            </a:pPr>
            <a:endParaRPr lang="en-US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8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0541" y="1150980"/>
                <a:ext cx="8768442" cy="20453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For a bridge that weighs 303 pounds or less: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𝑤𝑒𝑖𝑔h𝑡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𝑝𝑜𝑢𝑛𝑑𝑠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10,000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$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𝑝𝑜𝑢𝑛𝑑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𝐴𝑔𝑔𝑟𝑒𝑔𝑎𝑡𝑒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𝑑𝑒𝑓𝑙𝑒𝑐𝑡𝑖𝑜𝑛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𝑖𝑛𝑐h𝑒𝑠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1,000,000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$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𝑖𝑛𝑐h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𝐿𝑜𝑎𝑑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𝑡𝑒𝑠𝑡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𝑝𝑒𝑛𝑎𝑙𝑡𝑖𝑒𝑠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For a bridge that weighs more than 303 pounds: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𝑇𝑜𝑡𝑎𝑙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𝑤𝑒𝑖𝑔h𝑡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𝑝𝑜𝑢𝑛𝑑𝑠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33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$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𝑝𝑜𝑢𝑛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𝐴𝑔𝑔𝑟𝑒𝑔𝑎𝑡𝑒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𝑑𝑒𝑓𝑙𝑒𝑐𝑡𝑖𝑜𝑛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𝑖𝑛𝑐h𝑒𝑠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1,000,000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$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𝑖𝑛𝑐h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𝐿𝑜𝑎𝑑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𝑡𝑒𝑠𝑡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𝑝𝑒𝑛𝑎𝑙𝑡𝑖𝑒𝑠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41" y="1150980"/>
                <a:ext cx="8768442" cy="2045303"/>
              </a:xfrm>
              <a:prstGeom prst="rect">
                <a:avLst/>
              </a:prstGeom>
              <a:blipFill>
                <a:blip r:embed="rId2"/>
                <a:stretch>
                  <a:fillRect l="-1251" t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58675"/>
            <a:ext cx="8520599" cy="572699"/>
          </a:xfrm>
        </p:spPr>
        <p:txBody>
          <a:bodyPr/>
          <a:lstStyle/>
          <a:p>
            <a:r>
              <a:rPr lang="en-US" dirty="0"/>
              <a:t>Supplemental Information – Scoring Equations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2273" y="750297"/>
            <a:ext cx="8808867" cy="4469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2000" dirty="0"/>
              <a:t>Structural Efficiency, Cs [1]</a:t>
            </a:r>
          </a:p>
          <a:p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2273" y="3105240"/>
            <a:ext cx="8620028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2000" dirty="0"/>
              <a:t>Construction Economy, Cc [1]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0541" y="4599514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2000" dirty="0"/>
              <a:t>Overall Score = Structural Efficiency + Construction Economy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0212" y="1412753"/>
            <a:ext cx="387909" cy="3468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1400" i="1" dirty="0">
                <a:solidFill>
                  <a:schemeClr val="tx1"/>
                </a:solidFill>
                <a:latin typeface="Cambria Math" panose="02040503050406030204" pitchFamily="18" charset="0"/>
                <a:ea typeface="Arial"/>
                <a:cs typeface="Arial"/>
                <a:sym typeface="Arial"/>
              </a:rPr>
              <a:t>Cs</a:t>
            </a:r>
          </a:p>
          <a:p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0212" y="2321870"/>
            <a:ext cx="387909" cy="3468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1400" i="1" dirty="0">
                <a:solidFill>
                  <a:schemeClr val="tx1"/>
                </a:solidFill>
                <a:latin typeface="Cambria Math" panose="02040503050406030204" pitchFamily="18" charset="0"/>
                <a:ea typeface="Arial"/>
                <a:cs typeface="Arial"/>
                <a:sym typeface="Arial"/>
              </a:rPr>
              <a:t>Cs</a:t>
            </a:r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9739" y="3316646"/>
                <a:ext cx="6768193" cy="1002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𝑚𝑖𝑛𝑢𝑡𝑒𝑠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𝑏𝑢𝑖𝑙𝑑𝑒𝑟𝑠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𝑝𝑒𝑟𝑠𝑜𝑛𝑠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50,000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$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𝑝𝑒𝑟𝑠𝑜𝑛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𝑚𝑖𝑛𝑢𝑡𝑒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+$30,000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𝑒𝑎𝑐h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𝑡𝑒𝑚𝑝𝑜𝑟𝑎𝑡𝑦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𝑝𝑖𝑒𝑟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𝑠𝑡𝑎𝑔𝑒𝑑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𝑐𝑜𝑛𝑠𝑡𝑟𝑢𝑐𝑡𝑖𝑜𝑛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𝑙𝑜𝑎𝑑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𝑡𝑒𝑠𝑡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𝑝𝑒𝑛𝑎𝑙𝑡𝑖𝑒𝑠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($)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739" y="3316646"/>
                <a:ext cx="6768193" cy="1002326"/>
              </a:xfrm>
              <a:prstGeom prst="rect">
                <a:avLst/>
              </a:prstGeom>
              <a:blipFill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 txBox="1">
            <a:spLocks/>
          </p:cNvSpPr>
          <p:nvPr/>
        </p:nvSpPr>
        <p:spPr>
          <a:xfrm>
            <a:off x="910212" y="3411788"/>
            <a:ext cx="387909" cy="3468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1400" i="1" dirty="0">
                <a:solidFill>
                  <a:schemeClr val="tx1"/>
                </a:solidFill>
                <a:latin typeface="Cambria Math" panose="02040503050406030204" pitchFamily="18" charset="0"/>
                <a:ea typeface="Arial"/>
                <a:cs typeface="Arial"/>
                <a:sym typeface="Arial"/>
              </a:rPr>
              <a:t>Cc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144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03797" y="72971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Project Understanding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1015999" y="757212"/>
            <a:ext cx="4427400" cy="3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2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Client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4515555" y="726695"/>
            <a:ext cx="2528699" cy="42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2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Technical Advisor</a:t>
            </a:r>
          </a:p>
          <a:p>
            <a:pPr marL="971550" marR="0" lvl="1" indent="-28575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endParaRPr sz="16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71550" marR="0" lvl="1" indent="-28575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endParaRPr sz="16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71550" marR="0" lvl="1" indent="-28575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endParaRPr sz="16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71550" marR="0" lvl="1" indent="-28575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endParaRPr sz="16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685800" marR="0" lvl="1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6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685800" marR="0" lvl="1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6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400" b="0" i="0" u="none" strike="no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414670" y="3719382"/>
            <a:ext cx="7753199" cy="102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20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Stakeholders</a:t>
            </a:r>
          </a:p>
          <a:p>
            <a:pPr marL="9715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Future owners of homes in Beaver Lodge Estates</a:t>
            </a:r>
          </a:p>
          <a:p>
            <a:pPr marL="9715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Northern Arizona University (NAU) ASCE Student Chapter</a:t>
            </a: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977" y="1149107"/>
            <a:ext cx="1877999" cy="213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6864" y="1150383"/>
            <a:ext cx="1783500" cy="21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2241941" y="3214673"/>
            <a:ext cx="2217900" cy="3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Mark Lamer, PE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4255441" y="3214673"/>
            <a:ext cx="3201000" cy="3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Thomas Nelson, MS, PE, SE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8303172" y="4815600"/>
            <a:ext cx="1202341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 Morofsky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Identification of Alternatives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71700" cy="347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sz="24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Footings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AB vs AC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sz="24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Bridge Types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Top chord vs beam bridge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●"/>
            </a:pPr>
            <a:r>
              <a:rPr lang="en" sz="24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Connections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Char char="○"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Gusset plate vs slip connection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8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	</a:t>
            </a:r>
          </a:p>
        </p:txBody>
      </p:sp>
      <p:sp>
        <p:nvSpPr>
          <p:cNvPr id="140" name="Shape 140"/>
          <p:cNvSpPr/>
          <p:nvPr/>
        </p:nvSpPr>
        <p:spPr>
          <a:xfrm>
            <a:off x="1285985" y="1713186"/>
            <a:ext cx="374649" cy="228994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2606566" y="2417379"/>
            <a:ext cx="1303281" cy="294289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774572" y="3163614"/>
            <a:ext cx="1555690" cy="294697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8271642" y="4815600"/>
            <a:ext cx="1233872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4 Morofsky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058025" y="3709085"/>
            <a:ext cx="3360760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2. Footing Options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8025" y="1152475"/>
            <a:ext cx="3341389" cy="2588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282309" y="17198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Identification of Selected Designs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0" y="458338"/>
            <a:ext cx="424542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rtl="0">
              <a:spcBef>
                <a:spcPts val="0"/>
              </a:spcBef>
              <a:spcAft>
                <a:spcPts val="0"/>
              </a:spcAft>
            </a:pPr>
            <a:r>
              <a:rPr lang="en" u="sng" dirty="0"/>
              <a:t>Bridge Members</a:t>
            </a:r>
          </a:p>
        </p:txBody>
      </p:sp>
      <p:graphicFrame>
        <p:nvGraphicFramePr>
          <p:cNvPr id="152" name="Shape 152"/>
          <p:cNvGraphicFramePr/>
          <p:nvPr>
            <p:extLst>
              <p:ext uri="{D42A27DB-BD31-4B8C-83A1-F6EECF244321}">
                <p14:modId xmlns:p14="http://schemas.microsoft.com/office/powerpoint/2010/main" val="1344066022"/>
              </p:ext>
            </p:extLst>
          </p:nvPr>
        </p:nvGraphicFramePr>
        <p:xfrm>
          <a:off x="282309" y="1577605"/>
          <a:ext cx="8285435" cy="3019196"/>
        </p:xfrm>
        <a:graphic>
          <a:graphicData uri="http://schemas.openxmlformats.org/drawingml/2006/table">
            <a:tbl>
              <a:tblPr>
                <a:noFill/>
                <a:tableStyleId>{12789735-71DE-4596-AD96-C22E429D3BAA}</a:tableStyleId>
              </a:tblPr>
              <a:tblGrid>
                <a:gridCol w="968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26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84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581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496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4x6 HSS Tubing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2D Mini-Truss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Triangular 3D Mini-Truss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>
                          <a:solidFill>
                            <a:srgbClr val="FFFFFF"/>
                          </a:solidFill>
                        </a:rPr>
                        <a:t>Square 3D Mini-Truss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Rectangular 3D Mini-Truss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9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>
                          <a:solidFill>
                            <a:srgbClr val="FFFFFF"/>
                          </a:solidFill>
                        </a:rPr>
                        <a:t>Weight 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Weighted Score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Weighted Score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Weighted Score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Weighted Score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Weighted Score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651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Deflection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75%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0.75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1.5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2.25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3.75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129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>
                          <a:solidFill>
                            <a:srgbClr val="FFFFFF"/>
                          </a:solidFill>
                        </a:rPr>
                        <a:t>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>
                          <a:solidFill>
                            <a:srgbClr val="FFFFFF"/>
                          </a:solidFill>
                        </a:rPr>
                        <a:t>25%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1.25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0.75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dirty="0">
                          <a:solidFill>
                            <a:srgbClr val="FFFFFF"/>
                          </a:solidFill>
                        </a:rPr>
                        <a:t>0.5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0.25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129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solidFill>
                            <a:srgbClr val="FFFFFF"/>
                          </a:solidFill>
                        </a:rPr>
                        <a:t>100%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FFFFFF"/>
                          </a:solidFill>
                        </a:rPr>
                        <a:t>2.5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FFFFFF"/>
                          </a:solidFill>
                        </a:rPr>
                        <a:t>3.75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FFFFFF"/>
                          </a:solidFill>
                        </a:rPr>
                        <a:t>2.75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hape 133"/>
          <p:cNvSpPr txBox="1"/>
          <p:nvPr/>
        </p:nvSpPr>
        <p:spPr>
          <a:xfrm>
            <a:off x="8250620" y="4815600"/>
            <a:ext cx="1040523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5 Morofsky</a:t>
            </a:r>
          </a:p>
        </p:txBody>
      </p:sp>
      <p:sp>
        <p:nvSpPr>
          <p:cNvPr id="7" name="Shape 144"/>
          <p:cNvSpPr txBox="1"/>
          <p:nvPr/>
        </p:nvSpPr>
        <p:spPr>
          <a:xfrm>
            <a:off x="2746389" y="1149877"/>
            <a:ext cx="3360760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Table 1: Bridge Member Decision Matrix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Identification of Selected Designs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652800" cy="33082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  <a:spcAft>
                <a:spcPts val="0"/>
              </a:spcAft>
            </a:pPr>
            <a:r>
              <a:rPr lang="en" u="sng" dirty="0"/>
              <a:t>Defection Reduction</a:t>
            </a:r>
            <a:endParaRPr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dirty="0"/>
          </a:p>
        </p:txBody>
      </p:sp>
      <p:sp>
        <p:nvSpPr>
          <p:cNvPr id="160" name="Shape 160"/>
          <p:cNvSpPr/>
          <p:nvPr/>
        </p:nvSpPr>
        <p:spPr>
          <a:xfrm>
            <a:off x="2501537" y="1829207"/>
            <a:ext cx="1750424" cy="276288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161" name="Shape 161"/>
          <p:cNvGraphicFramePr/>
          <p:nvPr>
            <p:extLst>
              <p:ext uri="{D42A27DB-BD31-4B8C-83A1-F6EECF244321}">
                <p14:modId xmlns:p14="http://schemas.microsoft.com/office/powerpoint/2010/main" val="3786450169"/>
              </p:ext>
            </p:extLst>
          </p:nvPr>
        </p:nvGraphicFramePr>
        <p:xfrm>
          <a:off x="646131" y="1829207"/>
          <a:ext cx="7158926" cy="2721100"/>
        </p:xfrm>
        <a:graphic>
          <a:graphicData uri="http://schemas.openxmlformats.org/drawingml/2006/table">
            <a:tbl>
              <a:tblPr>
                <a:noFill/>
                <a:tableStyleId>{12789735-71DE-4596-AD96-C22E429D3BAA}</a:tableStyleId>
              </a:tblPr>
              <a:tblGrid>
                <a:gridCol w="1070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5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52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36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1"/>
                          </a:solidFill>
                        </a:rPr>
                        <a:t>Increase Moment of Inertia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Increase Member Size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Increase Member Thickness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01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Weight 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1"/>
                          </a:solidFill>
                        </a:rPr>
                        <a:t>Weighted Score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Weighted Score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Weighted Score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047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Deflection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50%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1"/>
                          </a:solidFill>
                        </a:rPr>
                        <a:t>4.5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1.5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4.5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047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50%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bg1"/>
                          </a:solidFill>
                        </a:rPr>
                        <a:t>4.5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0.5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0.5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632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solidFill>
                            <a:srgbClr val="FFFFFF"/>
                          </a:solidFill>
                        </a:rPr>
                        <a:t>100%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Shape 133"/>
          <p:cNvSpPr txBox="1"/>
          <p:nvPr/>
        </p:nvSpPr>
        <p:spPr>
          <a:xfrm>
            <a:off x="8292662" y="4815600"/>
            <a:ext cx="1212851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6 Morofsky</a:t>
            </a:r>
          </a:p>
        </p:txBody>
      </p:sp>
      <p:sp>
        <p:nvSpPr>
          <p:cNvPr id="8" name="Shape 144"/>
          <p:cNvSpPr txBox="1"/>
          <p:nvPr/>
        </p:nvSpPr>
        <p:spPr>
          <a:xfrm>
            <a:off x="2275834" y="1495608"/>
            <a:ext cx="3899520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Table 2: Deflection Reduction Decision Matrix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00269" y="13717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swald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Design Analysis - RISA </a:t>
            </a:r>
            <a:r>
              <a:rPr lang="en" sz="3600"/>
              <a:t>Model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00269" y="708241"/>
            <a:ext cx="3505800" cy="4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2400" b="0" i="0" u="sng" strike="sng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endParaRPr sz="1800" b="0" i="0" u="none" strike="sngStrike" cap="none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8399415" y="4853064"/>
            <a:ext cx="1106100" cy="3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7 Ballard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683077" y="2672537"/>
            <a:ext cx="7296000" cy="350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3. RISA Load Combination 1-1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077" y="1362463"/>
            <a:ext cx="7296000" cy="136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077" y="3104457"/>
            <a:ext cx="7329000" cy="16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683077" y="4737106"/>
            <a:ext cx="73290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Figure 4. RISA Load Combination 1-2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0790" y="1501140"/>
            <a:ext cx="464820" cy="68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5939" y="1347251"/>
            <a:ext cx="104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-390 lb/ft</a:t>
            </a:r>
          </a:p>
        </p:txBody>
      </p:sp>
      <p:sp>
        <p:nvSpPr>
          <p:cNvPr id="4" name="Rectangle 3"/>
          <p:cNvSpPr/>
          <p:nvPr/>
        </p:nvSpPr>
        <p:spPr>
          <a:xfrm>
            <a:off x="2581275" y="3448050"/>
            <a:ext cx="450850" cy="53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48424" y="3575051"/>
            <a:ext cx="619125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54839" y="3267274"/>
            <a:ext cx="104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-390 lb/ft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7986" y="3408463"/>
            <a:ext cx="104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-130 lb/ft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22994"/>
            <a:ext cx="8520600" cy="572700"/>
          </a:xfrm>
        </p:spPr>
        <p:txBody>
          <a:bodyPr/>
          <a:lstStyle/>
          <a:p>
            <a:r>
              <a:rPr lang="en-US" dirty="0"/>
              <a:t>Load Case 1-1 Deflection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lc1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00" y="780034"/>
            <a:ext cx="8505254" cy="4035565"/>
          </a:xfrm>
          <a:prstGeom prst="rect">
            <a:avLst/>
          </a:prstGeom>
        </p:spPr>
      </p:pic>
      <p:sp>
        <p:nvSpPr>
          <p:cNvPr id="6" name="Shape 133"/>
          <p:cNvSpPr txBox="1"/>
          <p:nvPr/>
        </p:nvSpPr>
        <p:spPr>
          <a:xfrm>
            <a:off x="8442468" y="4815600"/>
            <a:ext cx="768439" cy="30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8 Ballard</a:t>
            </a:r>
          </a:p>
        </p:txBody>
      </p:sp>
    </p:spTree>
    <p:extLst>
      <p:ext uri="{BB962C8B-B14F-4D97-AF65-F5344CB8AC3E}">
        <p14:creationId xmlns:p14="http://schemas.microsoft.com/office/powerpoint/2010/main" val="1962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08817"/>
            <a:ext cx="8520600" cy="572700"/>
          </a:xfrm>
        </p:spPr>
        <p:txBody>
          <a:bodyPr/>
          <a:lstStyle/>
          <a:p>
            <a:r>
              <a:rPr lang="en-US" dirty="0"/>
              <a:t>Load Case 1-2 Deflection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lc1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700" y="773332"/>
            <a:ext cx="8519378" cy="4042267"/>
          </a:xfrm>
          <a:prstGeom prst="rect">
            <a:avLst/>
          </a:prstGeom>
        </p:spPr>
      </p:pic>
      <p:sp>
        <p:nvSpPr>
          <p:cNvPr id="6" name="Shape 133"/>
          <p:cNvSpPr txBox="1"/>
          <p:nvPr/>
        </p:nvSpPr>
        <p:spPr>
          <a:xfrm>
            <a:off x="8442468" y="4815600"/>
            <a:ext cx="768439" cy="30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verage"/>
              <a:buNone/>
            </a:pPr>
            <a:r>
              <a:rPr lang="en" sz="1200" b="0" i="0" u="none" strike="noStrike" cap="none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9 Ballard</a:t>
            </a:r>
          </a:p>
        </p:txBody>
      </p:sp>
    </p:spTree>
    <p:extLst>
      <p:ext uri="{BB962C8B-B14F-4D97-AF65-F5344CB8AC3E}">
        <p14:creationId xmlns:p14="http://schemas.microsoft.com/office/powerpoint/2010/main" val="2590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844</Words>
  <Application>Microsoft Office PowerPoint</Application>
  <PresentationFormat>On-screen Show (16:9)</PresentationFormat>
  <Paragraphs>329</Paragraphs>
  <Slides>24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Cambria Math</vt:lpstr>
      <vt:lpstr>Average</vt:lpstr>
      <vt:lpstr>Arial</vt:lpstr>
      <vt:lpstr>Calibri</vt:lpstr>
      <vt:lpstr>Oswald</vt:lpstr>
      <vt:lpstr>slate</vt:lpstr>
      <vt:lpstr>slate</vt:lpstr>
      <vt:lpstr>2016-2017 Steel Bridge Team</vt:lpstr>
      <vt:lpstr>Project Description</vt:lpstr>
      <vt:lpstr>Project Understanding</vt:lpstr>
      <vt:lpstr>Identification of Alternatives</vt:lpstr>
      <vt:lpstr>Identification of Selected Designs</vt:lpstr>
      <vt:lpstr>Identification of Selected Designs</vt:lpstr>
      <vt:lpstr>Design Analysis - RISA Model</vt:lpstr>
      <vt:lpstr>Load Case 1-1 Deflection</vt:lpstr>
      <vt:lpstr>Load Case 1-2 Deflection</vt:lpstr>
      <vt:lpstr>Final Design</vt:lpstr>
      <vt:lpstr>Connection Design</vt:lpstr>
      <vt:lpstr>Connection Design</vt:lpstr>
      <vt:lpstr>Fabrication</vt:lpstr>
      <vt:lpstr>Pacific Southwest Conference</vt:lpstr>
      <vt:lpstr>Pacific Southwest Conference</vt:lpstr>
      <vt:lpstr>Pacific Southwest Conference</vt:lpstr>
      <vt:lpstr>Deflection Results</vt:lpstr>
      <vt:lpstr>Conference Results</vt:lpstr>
      <vt:lpstr>Project Schedule</vt:lpstr>
      <vt:lpstr>Project Schedule</vt:lpstr>
      <vt:lpstr>Summary of Project Costs</vt:lpstr>
      <vt:lpstr>Impacts / Takeaways</vt:lpstr>
      <vt:lpstr>References</vt:lpstr>
      <vt:lpstr>Supplemental Information – Scoring Equations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2016-2017 Steel Bridge Team</dc:title>
  <dc:creator>Sabrina Marie Ballard</dc:creator>
  <cp:lastModifiedBy>NAU Student</cp:lastModifiedBy>
  <cp:revision>43</cp:revision>
  <cp:lastPrinted>2017-04-28T17:52:30Z</cp:lastPrinted>
  <dcterms:modified xsi:type="dcterms:W3CDTF">2017-04-28T17:57:04Z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